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4"/>
  </p:notesMasterIdLst>
  <p:sldIdLst>
    <p:sldId id="269" r:id="rId2"/>
    <p:sldId id="347" r:id="rId3"/>
    <p:sldId id="374" r:id="rId4"/>
    <p:sldId id="375" r:id="rId5"/>
    <p:sldId id="433" r:id="rId6"/>
    <p:sldId id="426" r:id="rId7"/>
    <p:sldId id="430" r:id="rId8"/>
    <p:sldId id="431" r:id="rId9"/>
    <p:sldId id="432" r:id="rId10"/>
    <p:sldId id="377" r:id="rId11"/>
    <p:sldId id="376" r:id="rId12"/>
    <p:sldId id="378" r:id="rId13"/>
    <p:sldId id="427" r:id="rId14"/>
    <p:sldId id="428" r:id="rId15"/>
    <p:sldId id="434" r:id="rId16"/>
    <p:sldId id="379" r:id="rId17"/>
    <p:sldId id="381" r:id="rId18"/>
    <p:sldId id="435" r:id="rId19"/>
    <p:sldId id="382" r:id="rId20"/>
    <p:sldId id="383" r:id="rId21"/>
    <p:sldId id="384" r:id="rId22"/>
    <p:sldId id="385" r:id="rId23"/>
    <p:sldId id="386" r:id="rId24"/>
    <p:sldId id="387" r:id="rId25"/>
    <p:sldId id="388" r:id="rId26"/>
    <p:sldId id="389" r:id="rId27"/>
    <p:sldId id="390" r:id="rId28"/>
    <p:sldId id="392" r:id="rId29"/>
    <p:sldId id="391" r:id="rId30"/>
    <p:sldId id="393" r:id="rId31"/>
    <p:sldId id="394" r:id="rId32"/>
    <p:sldId id="395" r:id="rId33"/>
    <p:sldId id="396" r:id="rId34"/>
    <p:sldId id="397" r:id="rId35"/>
    <p:sldId id="398" r:id="rId36"/>
    <p:sldId id="399" r:id="rId37"/>
    <p:sldId id="400" r:id="rId38"/>
    <p:sldId id="401" r:id="rId39"/>
    <p:sldId id="402" r:id="rId40"/>
    <p:sldId id="425" r:id="rId41"/>
    <p:sldId id="429" r:id="rId42"/>
    <p:sldId id="436" r:id="rId4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6"/>
    <p:restoredTop sz="81531"/>
  </p:normalViewPr>
  <p:slideViewPr>
    <p:cSldViewPr>
      <p:cViewPr>
        <p:scale>
          <a:sx n="129" d="100"/>
          <a:sy n="129" d="100"/>
        </p:scale>
        <p:origin x="624" y="-71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72733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22571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6</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34510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13</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14</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38/nature06591" TargetMode="External"/><Relationship Id="rId2" Type="http://schemas.openxmlformats.org/officeDocument/2006/relationships/hyperlink" Target="https://doi.org/10.1016/j.rse.2019.01.016" TargetMode="External"/><Relationship Id="rId1" Type="http://schemas.openxmlformats.org/officeDocument/2006/relationships/slideLayout" Target="../slideLayouts/slideLayout2.xml"/><Relationship Id="rId4" Type="http://schemas.openxmlformats.org/officeDocument/2006/relationships/hyperlink" Target="https://www.ipcc.ch/report/ar5/wg1/carbon-and-other-biogeochemical-cyc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pnas.org/doi/10.1073/pnas.0704243104"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1EA06-8A02-9AB4-F011-AB6DA4042927}"/>
              </a:ext>
            </a:extLst>
          </p:cNvPr>
          <p:cNvPicPr>
            <a:picLocks noChangeAspect="1"/>
          </p:cNvPicPr>
          <p:nvPr/>
        </p:nvPicPr>
        <p:blipFill>
          <a:blip r:embed="rId3"/>
          <a:stretch>
            <a:fillRect/>
          </a:stretch>
        </p:blipFill>
        <p:spPr>
          <a:xfrm>
            <a:off x="647824" y="1562100"/>
            <a:ext cx="8420100" cy="5114657"/>
          </a:xfrm>
          <a:prstGeom prst="rect">
            <a:avLst/>
          </a:prstGeom>
        </p:spPr>
      </p:pic>
      <p:sp>
        <p:nvSpPr>
          <p:cNvPr id="2" name="Title 1"/>
          <p:cNvSpPr>
            <a:spLocks noGrp="1"/>
          </p:cNvSpPr>
          <p:nvPr>
            <p:ph type="title"/>
          </p:nvPr>
        </p:nvSpPr>
        <p:spPr/>
        <p:txBody>
          <a:bodyPr/>
          <a:lstStyle/>
          <a:p>
            <a:r>
              <a:rPr lang="en-US" dirty="0"/>
              <a:t>CO2 growth rate</a:t>
            </a:r>
          </a:p>
        </p:txBody>
      </p:sp>
    </p:spTree>
    <p:extLst>
      <p:ext uri="{BB962C8B-B14F-4D97-AF65-F5344CB8AC3E}">
        <p14:creationId xmlns:p14="http://schemas.microsoft.com/office/powerpoint/2010/main" val="287356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13</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14</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90588" y="2699717"/>
            <a:ext cx="3350597" cy="990399"/>
          </a:xfrm>
          <a:prstGeom prst="rect">
            <a:avLst/>
          </a:prstGeom>
          <a:noFill/>
        </p:spPr>
        <p:txBody>
          <a:bodyPr wrap="none" rtlCol="0">
            <a:spAutoFit/>
          </a:bodyPr>
          <a:lstStyle/>
          <a:p>
            <a:r>
              <a:rPr lang="en-US" sz="3200" dirty="0"/>
              <a:t>Diurnal variations</a:t>
            </a:r>
          </a:p>
          <a:p>
            <a:r>
              <a:rPr lang="en-GB" sz="2000" dirty="0" err="1"/>
              <a:t>Soegaard</a:t>
            </a:r>
            <a:r>
              <a:rPr lang="en-US" sz="2000" dirty="0"/>
              <a:t> (1999)</a:t>
            </a:r>
          </a:p>
        </p:txBody>
      </p:sp>
    </p:spTree>
    <p:extLst>
      <p:ext uri="{BB962C8B-B14F-4D97-AF65-F5344CB8AC3E}">
        <p14:creationId xmlns:p14="http://schemas.microsoft.com/office/powerpoint/2010/main" val="41658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19" y="4408398"/>
            <a:ext cx="9067800" cy="423392"/>
          </a:xfrm>
          <a:solidFill>
            <a:srgbClr val="FFFF00"/>
          </a:solidFill>
        </p:spPr>
        <p:txBody>
          <a:bodyPr/>
          <a:lstStyle/>
          <a:p>
            <a:pPr algn="l"/>
            <a:r>
              <a:rPr lang="en-US" sz="3200" b="1" i="1" dirty="0"/>
              <a:t>Definition – </a:t>
            </a:r>
            <a:r>
              <a:rPr lang="en-US" sz="3200" b="1" dirty="0"/>
              <a:t>Net Primary Production (NPP)</a:t>
            </a:r>
            <a:endParaRPr lang="en-US" sz="3200" dirty="0"/>
          </a:p>
        </p:txBody>
      </p:sp>
      <p:sp>
        <p:nvSpPr>
          <p:cNvPr id="3" name="Content Placeholder 2"/>
          <p:cNvSpPr>
            <a:spLocks noGrp="1"/>
          </p:cNvSpPr>
          <p:nvPr>
            <p:ph idx="1"/>
          </p:nvPr>
        </p:nvSpPr>
        <p:spPr>
          <a:xfrm>
            <a:off x="492301" y="2978866"/>
            <a:ext cx="9067800" cy="1016995"/>
          </a:xfrm>
        </p:spPr>
        <p:txBody>
          <a:bodyPr/>
          <a:lstStyle/>
          <a:p>
            <a:r>
              <a:rPr lang="en-US" sz="2400" b="1" dirty="0"/>
              <a:t>Total CO</a:t>
            </a:r>
            <a:r>
              <a:rPr lang="en-US" sz="2400" b="1" baseline="-25000" dirty="0"/>
              <a:t>2 </a:t>
            </a:r>
            <a:r>
              <a:rPr lang="en-US" sz="2400" b="1" dirty="0"/>
              <a:t>Absorbed During Photosynthesis</a:t>
            </a:r>
          </a:p>
          <a:p>
            <a:r>
              <a:rPr lang="en-US" sz="2400" b="1" dirty="0"/>
              <a:t>	Can be estimated from widescale remote sensing data (i.e. Satellite images)</a:t>
            </a:r>
          </a:p>
        </p:txBody>
      </p:sp>
      <p:sp>
        <p:nvSpPr>
          <p:cNvPr id="10" name="Title 1">
            <a:extLst>
              <a:ext uri="{FF2B5EF4-FFF2-40B4-BE49-F238E27FC236}">
                <a16:creationId xmlns:a16="http://schemas.microsoft.com/office/drawing/2014/main" id="{80AA8EBC-AAD3-012A-4F35-944D81DC17A3}"/>
              </a:ext>
            </a:extLst>
          </p:cNvPr>
          <p:cNvSpPr txBox="1">
            <a:spLocks/>
          </p:cNvSpPr>
          <p:nvPr/>
        </p:nvSpPr>
        <p:spPr bwMode="auto">
          <a:xfrm>
            <a:off x="512985" y="2522129"/>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Gross Primary Production (GPP)</a:t>
            </a:r>
            <a:endParaRPr lang="en-US" sz="3200" kern="0" dirty="0"/>
          </a:p>
        </p:txBody>
      </p:sp>
      <p:sp>
        <p:nvSpPr>
          <p:cNvPr id="11" name="Content Placeholder 2">
            <a:extLst>
              <a:ext uri="{FF2B5EF4-FFF2-40B4-BE49-F238E27FC236}">
                <a16:creationId xmlns:a16="http://schemas.microsoft.com/office/drawing/2014/main" id="{A4117959-7250-9689-FCAF-C44A68BDBDFF}"/>
              </a:ext>
            </a:extLst>
          </p:cNvPr>
          <p:cNvSpPr txBox="1">
            <a:spLocks/>
          </p:cNvSpPr>
          <p:nvPr/>
        </p:nvSpPr>
        <p:spPr bwMode="auto">
          <a:xfrm>
            <a:off x="505246" y="4859958"/>
            <a:ext cx="9067800" cy="143127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change in </a:t>
            </a:r>
            <a:r>
              <a:rPr lang="en-US" sz="2400" b="1" kern="0" dirty="0" err="1"/>
              <a:t>Atmo</a:t>
            </a:r>
            <a:r>
              <a:rPr lang="en-US" sz="2400" b="1" kern="0" dirty="0"/>
              <a:t>. CO</a:t>
            </a:r>
            <a:r>
              <a:rPr lang="en-US" sz="2400" b="1" kern="0" baseline="-25000" dirty="0"/>
              <a:t>2 </a:t>
            </a:r>
            <a:r>
              <a:rPr lang="en-US" sz="2400" b="1" kern="0" dirty="0"/>
              <a:t>due to above ground </a:t>
            </a:r>
            <a:r>
              <a:rPr lang="en-US" sz="2400" b="1" kern="0" dirty="0" err="1"/>
              <a:t>biomas</a:t>
            </a:r>
            <a:r>
              <a:rPr lang="en-US" sz="2400" b="1" kern="0" dirty="0"/>
              <a:t>. </a:t>
            </a:r>
          </a:p>
          <a:p>
            <a:r>
              <a:rPr lang="en-US" sz="2400" b="1" kern="0" dirty="0"/>
              <a:t>	GPP – Respiration (R</a:t>
            </a:r>
            <a:r>
              <a:rPr lang="en-US" sz="2400" b="1" kern="0" baseline="-25000" dirty="0"/>
              <a:t>a</a:t>
            </a:r>
            <a:r>
              <a:rPr lang="en-US" sz="2400" b="1" kern="0" dirty="0"/>
              <a:t>)</a:t>
            </a:r>
          </a:p>
          <a:p>
            <a:r>
              <a:rPr lang="en-US" sz="2400" b="1" kern="0" dirty="0"/>
              <a:t>	Directly relatable to GPP – so can potentially be estimated from remote sensing data</a:t>
            </a:r>
          </a:p>
        </p:txBody>
      </p:sp>
      <p:sp>
        <p:nvSpPr>
          <p:cNvPr id="13" name="Title 1">
            <a:extLst>
              <a:ext uri="{FF2B5EF4-FFF2-40B4-BE49-F238E27FC236}">
                <a16:creationId xmlns:a16="http://schemas.microsoft.com/office/drawing/2014/main" id="{F3217CF1-4AA3-6095-A758-2B3F959D5C4B}"/>
              </a:ext>
            </a:extLst>
          </p:cNvPr>
          <p:cNvSpPr txBox="1">
            <a:spLocks/>
          </p:cNvSpPr>
          <p:nvPr/>
        </p:nvSpPr>
        <p:spPr bwMode="auto">
          <a:xfrm>
            <a:off x="452435" y="189161"/>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Net Ecosystem Production (NEP)</a:t>
            </a:r>
            <a:endParaRPr lang="en-US" sz="3200" kern="0" dirty="0"/>
          </a:p>
        </p:txBody>
      </p:sp>
      <p:sp>
        <p:nvSpPr>
          <p:cNvPr id="14" name="Content Placeholder 2">
            <a:extLst>
              <a:ext uri="{FF2B5EF4-FFF2-40B4-BE49-F238E27FC236}">
                <a16:creationId xmlns:a16="http://schemas.microsoft.com/office/drawing/2014/main" id="{FCF5DF1B-4A25-A832-09E8-8B3235DA0FBC}"/>
              </a:ext>
            </a:extLst>
          </p:cNvPr>
          <p:cNvSpPr txBox="1">
            <a:spLocks/>
          </p:cNvSpPr>
          <p:nvPr/>
        </p:nvSpPr>
        <p:spPr bwMode="auto">
          <a:xfrm>
            <a:off x="489519" y="539477"/>
            <a:ext cx="9067800" cy="1192995"/>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CO</a:t>
            </a:r>
            <a:r>
              <a:rPr lang="en-US" sz="2400" b="1" kern="0" baseline="-25000" dirty="0"/>
              <a:t>2</a:t>
            </a:r>
            <a:r>
              <a:rPr lang="en-US" sz="2400" b="1" kern="0" dirty="0"/>
              <a:t> change observed, Photosynthesis – Respiration</a:t>
            </a:r>
          </a:p>
          <a:p>
            <a:r>
              <a:rPr lang="en-US" sz="2400" b="1" kern="0" dirty="0"/>
              <a:t>	This can be observed from flux towers, but will include all processes, including those in soil (decay for example)</a:t>
            </a:r>
          </a:p>
          <a:p>
            <a:r>
              <a:rPr lang="en-US" sz="2400" b="1" kern="0" dirty="0"/>
              <a:t>Also called Net Ecosystem Exchange (NEE)</a:t>
            </a:r>
          </a:p>
        </p:txBody>
      </p:sp>
    </p:spTree>
    <p:extLst>
      <p:ext uri="{BB962C8B-B14F-4D97-AF65-F5344CB8AC3E}">
        <p14:creationId xmlns:p14="http://schemas.microsoft.com/office/powerpoint/2010/main" val="400111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a:xfrm>
            <a:off x="0" y="1692275"/>
            <a:ext cx="9067800" cy="4987925"/>
          </a:xfr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60638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86169F6-0FE8-1686-9D72-0565F61B214E}"/>
              </a:ext>
            </a:extLst>
          </p:cNvPr>
          <p:cNvSpPr>
            <a:spLocks noGrp="1"/>
          </p:cNvSpPr>
          <p:nvPr>
            <p:ph idx="1"/>
          </p:nvPr>
        </p:nvSpPr>
        <p:spPr/>
        <p:txBody>
          <a:bodyPr/>
          <a:lstStyle/>
          <a:p>
            <a:r>
              <a:rPr lang="en-US" dirty="0"/>
              <a:t>The ratio of </a:t>
            </a:r>
          </a:p>
          <a:p>
            <a:r>
              <a:rPr lang="en-US" dirty="0"/>
              <a:t>	</a:t>
            </a:r>
            <a:r>
              <a:rPr lang="en-US" sz="3200" b="1" dirty="0"/>
              <a:t> CO</a:t>
            </a:r>
            <a:r>
              <a:rPr lang="en-US" sz="3200" b="1" baseline="-25000" dirty="0"/>
              <a:t>2</a:t>
            </a:r>
            <a:r>
              <a:rPr lang="en-US" dirty="0"/>
              <a:t> removed from the atmosphere due to photosynthesis (GPP)  - to -</a:t>
            </a:r>
          </a:p>
          <a:p>
            <a:r>
              <a:rPr lang="en-US" dirty="0"/>
              <a:t>	Total change in atmospheric </a:t>
            </a:r>
            <a:r>
              <a:rPr lang="en-US" sz="3200" b="1" dirty="0"/>
              <a:t>CO</a:t>
            </a:r>
            <a:r>
              <a:rPr lang="en-US" sz="3200" b="1" baseline="-25000" dirty="0"/>
              <a:t>2 </a:t>
            </a:r>
            <a:r>
              <a:rPr lang="en-US" sz="3200" dirty="0"/>
              <a:t>due to above grou</a:t>
            </a:r>
            <a:r>
              <a:rPr lang="en-US" dirty="0"/>
              <a:t>nd </a:t>
            </a:r>
            <a:r>
              <a:rPr lang="en-US" dirty="0" err="1"/>
              <a:t>biomas</a:t>
            </a:r>
            <a:endParaRPr lang="en-US" dirty="0"/>
          </a:p>
          <a:p>
            <a:r>
              <a:rPr lang="en-US" dirty="0"/>
              <a:t>”Efficiency” as CUE = 1 represents a plant that can reuse all energy it takes from the sun</a:t>
            </a:r>
          </a:p>
        </p:txBody>
      </p:sp>
      <p:sp>
        <p:nvSpPr>
          <p:cNvPr id="2" name="Title 1"/>
          <p:cNvSpPr>
            <a:spLocks noGrp="1"/>
          </p:cNvSpPr>
          <p:nvPr>
            <p:ph type="title"/>
          </p:nvPr>
        </p:nvSpPr>
        <p:spPr>
          <a:solidFill>
            <a:srgbClr val="FFFF00"/>
          </a:solidFill>
        </p:spPr>
        <p:txBody>
          <a:bodyPr/>
          <a:lstStyle/>
          <a:p>
            <a:pPr algn="l"/>
            <a:r>
              <a:rPr lang="en-US" i="1" dirty="0"/>
              <a:t>Definition -</a:t>
            </a:r>
            <a:r>
              <a:rPr lang="en-US" dirty="0"/>
              <a:t> </a:t>
            </a:r>
            <a:r>
              <a:rPr lang="en-US" b="1" dirty="0"/>
              <a:t>Carbon use efficiency (CUE = NPP/GPP)</a:t>
            </a:r>
          </a:p>
        </p:txBody>
      </p:sp>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90647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a:t>
            </a:r>
            <a:r>
              <a:rPr lang="en-US" sz="2400" dirty="0"/>
              <a:t>(Land Surface Temp.)</a:t>
            </a:r>
            <a:r>
              <a:rPr lang="en-US" dirty="0"/>
              <a: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i="1" dirty="0"/>
              <a:t>Definition - </a:t>
            </a:r>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2"/>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3"/>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4"/>
              </a:rPr>
              <a:t>Chapter 6: Carbon and Other Biogeochemical Cycles</a:t>
            </a:r>
            <a:endParaRPr lang="en-GB" sz="2400" dirty="0"/>
          </a:p>
        </p:txBody>
      </p:sp>
    </p:spTree>
    <p:extLst>
      <p:ext uri="{BB962C8B-B14F-4D97-AF65-F5344CB8AC3E}">
        <p14:creationId xmlns:p14="http://schemas.microsoft.com/office/powerpoint/2010/main" val="65038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QUESTION: What is the total fraction of global NPP appropriated by humans?</a:t>
            </a:r>
          </a:p>
          <a:p>
            <a:pPr marL="0" indent="0"/>
            <a:endParaRPr lang="en-US" dirty="0">
              <a:solidFill>
                <a:srgbClr val="FF0000"/>
              </a:solidFill>
            </a:endParaRPr>
          </a:p>
        </p:txBody>
      </p:sp>
      <p:pic>
        <p:nvPicPr>
          <p:cNvPr id="8" name="Picture 7">
            <a:extLst>
              <a:ext uri="{FF2B5EF4-FFF2-40B4-BE49-F238E27FC236}">
                <a16:creationId xmlns:a16="http://schemas.microsoft.com/office/drawing/2014/main" id="{AEA1D8A8-D3F6-2CCB-A98F-B98F048EC7AB}"/>
              </a:ext>
            </a:extLst>
          </p:cNvPr>
          <p:cNvPicPr>
            <a:picLocks noChangeAspect="1"/>
          </p:cNvPicPr>
          <p:nvPr/>
        </p:nvPicPr>
        <p:blipFill>
          <a:blip r:embed="rId3"/>
          <a:stretch>
            <a:fillRect/>
          </a:stretch>
        </p:blipFill>
        <p:spPr>
          <a:xfrm>
            <a:off x="4104208" y="2642379"/>
            <a:ext cx="5182344" cy="4094524"/>
          </a:xfrm>
          <a:prstGeom prst="rect">
            <a:avLst/>
          </a:prstGeom>
        </p:spPr>
      </p:pic>
      <p:sp>
        <p:nvSpPr>
          <p:cNvPr id="4" name="Content Placeholder 2">
            <a:extLst>
              <a:ext uri="{FF2B5EF4-FFF2-40B4-BE49-F238E27FC236}">
                <a16:creationId xmlns:a16="http://schemas.microsoft.com/office/drawing/2014/main" id="{75EA4A4C-10B5-B4CC-ED9E-4221A6297B9A}"/>
              </a:ext>
            </a:extLst>
          </p:cNvPr>
          <p:cNvSpPr txBox="1">
            <a:spLocks/>
          </p:cNvSpPr>
          <p:nvPr/>
        </p:nvSpPr>
        <p:spPr bwMode="auto">
          <a:xfrm>
            <a:off x="498798" y="2843734"/>
            <a:ext cx="3743399" cy="374441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pPr marL="457200" indent="-457200">
              <a:buFont typeface="Arial" panose="020B0604020202020204" pitchFamily="34" charset="0"/>
              <a:buChar char="•"/>
            </a:pPr>
            <a:r>
              <a:rPr lang="en-US" sz="2000" kern="0" dirty="0">
                <a:solidFill>
                  <a:schemeClr val="tx1"/>
                </a:solidFill>
                <a:hlinkClick r:id="rId4"/>
              </a:rPr>
              <a:t>Haberl, H. et al. (2007)</a:t>
            </a:r>
            <a:endParaRPr lang="en-US" sz="2000" kern="0" dirty="0">
              <a:solidFill>
                <a:schemeClr val="tx1"/>
              </a:solidFill>
            </a:endParaRPr>
          </a:p>
          <a:p>
            <a:pPr marL="457200" indent="-457200">
              <a:buFont typeface="Arial" panose="020B0604020202020204" pitchFamily="34" charset="0"/>
              <a:buChar char="•"/>
            </a:pPr>
            <a:r>
              <a:rPr lang="en-US" sz="2400" kern="0" dirty="0">
                <a:solidFill>
                  <a:schemeClr val="tx1"/>
                </a:solidFill>
              </a:rPr>
              <a:t>Human Affected NPP</a:t>
            </a:r>
          </a:p>
          <a:p>
            <a:pPr marL="457200" indent="-457200">
              <a:buFont typeface="Arial" panose="020B0604020202020204" pitchFamily="34" charset="0"/>
              <a:buChar char="•"/>
            </a:pPr>
            <a:r>
              <a:rPr lang="en-GB" sz="2400" kern="0" dirty="0"/>
              <a:t>53% was contributed by harvest</a:t>
            </a:r>
          </a:p>
          <a:p>
            <a:pPr marL="457200" indent="-457200">
              <a:buFont typeface="Arial" panose="020B0604020202020204" pitchFamily="34" charset="0"/>
              <a:buChar char="•"/>
            </a:pPr>
            <a:r>
              <a:rPr lang="en-GB" sz="2400" dirty="0"/>
              <a:t>40% by land-use-induced productivity changes</a:t>
            </a:r>
          </a:p>
          <a:p>
            <a:pPr marL="457200" indent="-457200">
              <a:buFont typeface="Arial" panose="020B0604020202020204" pitchFamily="34" charset="0"/>
              <a:buChar char="•"/>
            </a:pPr>
            <a:r>
              <a:rPr lang="en-GB" sz="2400" kern="0" dirty="0">
                <a:solidFill>
                  <a:schemeClr val="tx1"/>
                </a:solidFill>
              </a:rPr>
              <a:t>7% from fires</a:t>
            </a:r>
            <a:endParaRPr lang="en-US" sz="2400" kern="0" dirty="0">
              <a:solidFill>
                <a:schemeClr val="tx1"/>
              </a:solidFill>
            </a:endParaRPr>
          </a:p>
          <a:p>
            <a:pPr marL="457200" indent="-457200">
              <a:buFont typeface="Arial" panose="020B0604020202020204" pitchFamily="34" charset="0"/>
              <a:buChar char="•"/>
            </a:pPr>
            <a:endParaRPr lang="en-US" kern="0" dirty="0">
              <a:solidFill>
                <a:srgbClr val="FF0000"/>
              </a:solidFill>
            </a:endParaRPr>
          </a:p>
          <a:p>
            <a:pPr marL="457200" indent="-457200">
              <a:buFont typeface="Arial" panose="020B0604020202020204" pitchFamily="34" charset="0"/>
              <a:buChar char="•"/>
            </a:pPr>
            <a:endParaRPr lang="en-US" kern="0" dirty="0">
              <a:solidFill>
                <a:srgbClr val="FF0000"/>
              </a:solidFill>
            </a:endParaRPr>
          </a:p>
        </p:txBody>
      </p:sp>
    </p:spTree>
    <p:extLst>
      <p:ext uri="{BB962C8B-B14F-4D97-AF65-F5344CB8AC3E}">
        <p14:creationId xmlns:p14="http://schemas.microsoft.com/office/powerpoint/2010/main" val="322788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10000000_160467236360616_7688998460830842600_n.mp4">
            <a:hlinkClick r:id="" action="ppaction://media"/>
            <a:extLst>
              <a:ext uri="{FF2B5EF4-FFF2-40B4-BE49-F238E27FC236}">
                <a16:creationId xmlns:a16="http://schemas.microsoft.com/office/drawing/2014/main" id="{6B8BD645-AB94-F5F8-8F6F-3EFE2B6E7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00" y="301625"/>
            <a:ext cx="4032448" cy="7166262"/>
          </a:xfrm>
        </p:spPr>
      </p:pic>
      <p:sp>
        <p:nvSpPr>
          <p:cNvPr id="12" name="TextBox 11">
            <a:extLst>
              <a:ext uri="{FF2B5EF4-FFF2-40B4-BE49-F238E27FC236}">
                <a16:creationId xmlns:a16="http://schemas.microsoft.com/office/drawing/2014/main" id="{E96A675D-A802-F43A-E034-A308869D52EB}"/>
              </a:ext>
            </a:extLst>
          </p:cNvPr>
          <p:cNvSpPr txBox="1"/>
          <p:nvPr/>
        </p:nvSpPr>
        <p:spPr>
          <a:xfrm>
            <a:off x="647824" y="1907629"/>
            <a:ext cx="5040560" cy="2549096"/>
          </a:xfrm>
          <a:prstGeom prst="rect">
            <a:avLst/>
          </a:prstGeom>
          <a:noFill/>
        </p:spPr>
        <p:txBody>
          <a:bodyPr wrap="square">
            <a:spAutoFit/>
          </a:bodyPr>
          <a:lstStyle/>
          <a:p>
            <a:pPr algn="l"/>
            <a:r>
              <a:rPr lang="en-US" sz="2800" dirty="0"/>
              <a:t>Video from NASAEARTH Instagram channel</a:t>
            </a:r>
            <a:br>
              <a:rPr lang="en-US" sz="2800" dirty="0"/>
            </a:br>
            <a:r>
              <a:rPr lang="en-US" sz="2000" dirty="0"/>
              <a:t>https://</a:t>
            </a:r>
            <a:r>
              <a:rPr lang="en-US" sz="2000" dirty="0" err="1"/>
              <a:t>www.instagram.com</a:t>
            </a:r>
            <a:r>
              <a:rPr lang="en-US" sz="2000" dirty="0"/>
              <a:t>/</a:t>
            </a:r>
            <a:r>
              <a:rPr lang="en-US" sz="2000" dirty="0" err="1"/>
              <a:t>nasaearth</a:t>
            </a:r>
            <a:r>
              <a:rPr lang="en-US" sz="2000" dirty="0"/>
              <a:t>/</a:t>
            </a:r>
          </a:p>
          <a:p>
            <a:pPr algn="l"/>
            <a:r>
              <a:rPr lang="en-US" sz="2800" dirty="0"/>
              <a:t>Part of a series (recommended)</a:t>
            </a:r>
          </a:p>
          <a:p>
            <a:pPr algn="l"/>
            <a:r>
              <a:rPr lang="en-US" sz="1600" dirty="0"/>
              <a:t>https://</a:t>
            </a:r>
            <a:r>
              <a:rPr lang="en-US" sz="1600" dirty="0" err="1"/>
              <a:t>www.instagram.com</a:t>
            </a:r>
            <a:r>
              <a:rPr lang="en-US" sz="1600" dirty="0"/>
              <a:t>/p/CnU5d9mjlVI/</a:t>
            </a:r>
          </a:p>
        </p:txBody>
      </p:sp>
    </p:spTree>
    <p:extLst>
      <p:ext uri="{BB962C8B-B14F-4D97-AF65-F5344CB8AC3E}">
        <p14:creationId xmlns:p14="http://schemas.microsoft.com/office/powerpoint/2010/main" val="315611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90" fill="hold"/>
                                        <p:tgtEl>
                                          <p:spTgt spid="8"/>
                                        </p:tgtEl>
                                      </p:cBhvr>
                                    </p:cmd>
                                  </p:childTnLst>
                                </p:cTn>
                              </p:par>
                              <p:par>
                                <p:cTn id="7" presetID="1" presetClass="mediacall" presetSubtype="0" fill="hold" nodeType="withEffect">
                                  <p:stCondLst>
                                    <p:cond delay="0"/>
                                  </p:stCondLst>
                                  <p:childTnLst>
                                    <p:cmd type="call" cmd="playFrom(0.0)">
                                      <p:cBhvr>
                                        <p:cTn id="8" dur="663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6</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4"/>
            <a:ext cx="9360024" cy="686528"/>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15776" y="1498370"/>
            <a:ext cx="9649072" cy="435760"/>
          </a:xfrm>
          <a:prstGeom prst="rect">
            <a:avLst/>
          </a:prstGeom>
          <a:noFill/>
        </p:spPr>
        <p:txBody>
          <a:bodyPr wrap="square">
            <a:spAutoFit/>
          </a:bodyPr>
          <a:lstStyle/>
          <a:p>
            <a:r>
              <a:rPr lang="en-GB" sz="12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200" dirty="0"/>
          </a:p>
        </p:txBody>
      </p:sp>
    </p:spTree>
    <p:extLst>
      <p:ext uri="{BB962C8B-B14F-4D97-AF65-F5344CB8AC3E}">
        <p14:creationId xmlns:p14="http://schemas.microsoft.com/office/powerpoint/2010/main" val="30707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19961</TotalTime>
  <Words>2391</Words>
  <Application>Microsoft Macintosh PowerPoint</Application>
  <PresentationFormat>Custom</PresentationFormat>
  <Paragraphs>246</Paragraphs>
  <Slides>42</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ipccsans</vt:lpstr>
      <vt:lpstr>ipccserif</vt:lpstr>
      <vt:lpstr>Times New Roman</vt:lpstr>
      <vt:lpstr>Default Design</vt:lpstr>
      <vt:lpstr>GEOG0113 Lecture 003 The Terrestrial Carbon Cycle</vt:lpstr>
      <vt:lpstr>Aims of lecture</vt:lpstr>
      <vt:lpstr>Definition - Terrestrial Carbon</vt:lpstr>
      <vt:lpstr>Terrestrial Carbon</vt:lpstr>
      <vt:lpstr> </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Definition – Net Primary Production (NPP)</vt:lpstr>
      <vt:lpstr>NPP/GPP: Carbon use efficiency (CUE)</vt:lpstr>
      <vt:lpstr>Definition - Carbon use efficiency (CUE = NPP/GPP)</vt:lpstr>
      <vt:lpstr>NPP/GPP</vt:lpstr>
      <vt:lpstr>CUE dependencies</vt:lpstr>
      <vt:lpstr>NPP temporal scales</vt:lpstr>
      <vt:lpstr>NPP biomes</vt:lpstr>
      <vt:lpstr>NPP: July 2006</vt:lpstr>
      <vt:lpstr>NDVI: July 2006</vt:lpstr>
      <vt:lpstr>Net radiation: July 2006</vt:lpstr>
      <vt:lpstr>LST (Land Surface Temp.):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lpstr>Net Ecosystem 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183</cp:revision>
  <cp:lastPrinted>1601-01-01T00:00:00Z</cp:lastPrinted>
  <dcterms:created xsi:type="dcterms:W3CDTF">2010-11-25T08:35:40Z</dcterms:created>
  <dcterms:modified xsi:type="dcterms:W3CDTF">2023-01-23T14:25:36Z</dcterms:modified>
</cp:coreProperties>
</file>